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67" r:id="rId4"/>
    <p:sldId id="265" r:id="rId5"/>
    <p:sldId id="257" r:id="rId6"/>
    <p:sldId id="262" r:id="rId7"/>
    <p:sldId id="263" r:id="rId8"/>
    <p:sldId id="264" r:id="rId9"/>
    <p:sldId id="259" r:id="rId10"/>
    <p:sldId id="268" r:id="rId11"/>
    <p:sldId id="260" r:id="rId12"/>
    <p:sldId id="261" r:id="rId1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2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F520F57-F266-E8A5-3692-A9ECAD10F1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71392C-5D7E-52AA-50E5-D2941464E6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B013A-4727-4E93-899D-B9B4EEAA07F7}" type="datetimeFigureOut">
              <a:rPr lang="es-CL" smtClean="0"/>
              <a:t>09-08-2024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F29E60-D34F-76BD-A5A7-0D5709DCF4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52DCFB-3692-2573-A6DF-DF01FDD536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EA8D5-193D-40F6-8427-D5752B533BF3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92156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C2270-2022-4E47-A8B2-1BAB0E671048}" type="datetimeFigureOut">
              <a:rPr lang="es-CL" smtClean="0"/>
              <a:t>09-08-2024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9EED2-F748-41E6-B756-56855282DF1C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19270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Documento que recoge las normas del Programa y compromisos que adquiere cada estudiante al participar de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PentaUC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El objetivo principal es resguardar el bienestar y seguridad de los y las integrantes de la comunidad 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PentaUC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r>
              <a:rPr lang="es-ES" dirty="0"/>
              <a:t> </a:t>
            </a:r>
            <a:br>
              <a:rPr lang="es-ES" dirty="0"/>
            </a:b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9EED2-F748-41E6-B756-56855282DF1C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56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Recurso gráfico que representa de manera simplificada y secuencial los pasos y acciones que deben llevar a cabo los y las estudiantes en determinadas situaciones, proporcionándoles una guía que facilite la comprensión de los procedimientos.</a:t>
            </a:r>
            <a:r>
              <a:rPr lang="es-ES" dirty="0"/>
              <a:t> </a:t>
            </a:r>
            <a:br>
              <a:rPr lang="es-ES" dirty="0"/>
            </a:b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9EED2-F748-41E6-B756-56855282DF1C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477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55C3B-4A78-D586-ECDA-765FD5561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37AB86-8899-4FE0-A50E-085A09D81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6B433D-1ED7-CF94-B5F8-CFF44929C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C75E3-FFD8-4588-9532-4CED4C6AB7EB}" type="datetime1">
              <a:rPr lang="es-CL" smtClean="0"/>
              <a:t>09-08-2024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6D79E3-036A-2F30-95FF-739D1EBA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1D445D-48E9-A0FB-1A70-1185B95A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8595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F52AA-2A23-D0BC-355F-C74373A0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02839C-33D5-6F79-F775-F7E5CBD44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CDF084-268E-832A-2436-13B486B5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45F5-23AC-4299-A060-92B80DDD26D9}" type="datetime1">
              <a:rPr lang="es-CL" smtClean="0"/>
              <a:t>09-08-2024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5F1B39-AC36-CD5B-EE89-ECBF61B3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E3FB4E-6A16-9E6A-3522-F34E1BD6F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6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D0D74D-C0AD-1993-D5DD-E45540DBD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137497-57D5-5D61-E2EF-10DB52B27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DC1DD6-C969-DB9F-141F-3C60BC97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394F5-94E3-476E-A5CD-9B2A379F5A23}" type="datetime1">
              <a:rPr lang="es-CL" smtClean="0"/>
              <a:t>09-08-2024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08EA51-893A-116C-F50A-2CA4BC04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D36227-AE0A-4474-118F-49759C97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711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D8D87-E794-943F-EBE2-04FCFCED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455A9C-F35F-6258-6C3A-7A04F9749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7584F0-1761-25FF-4B80-29A32CF5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353C-F500-4408-85B2-B7A2F444F94A}" type="datetime1">
              <a:rPr lang="es-CL" smtClean="0"/>
              <a:t>09-08-2024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81BE8C-9656-5591-05F3-870BD9A3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4DB1E7-7525-18FA-63A2-7B92A2DD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760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8A049-8AAE-D343-6E71-26AB57BE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6A9280-8585-18CC-8957-6A296D2AB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595862-B674-C45E-FD7D-1A54FCB8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2A055-9EB6-44A0-B488-D0A2BF5602E2}" type="datetime1">
              <a:rPr lang="es-CL" smtClean="0"/>
              <a:t>09-08-2024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041620-B16B-CF95-D353-5AE1FCFF6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E08CC-7270-59AD-0905-73F951136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85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D7F49-CE58-618C-D21B-B7F51A84B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183E08-2C42-6807-DE64-E97441FE05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3E95E6-8D1B-7819-6254-91D81BAF2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20897-20A9-FA88-1035-16C10544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E3F1-C0E2-4C0F-89B6-752179E1C722}" type="datetime1">
              <a:rPr lang="es-CL" smtClean="0"/>
              <a:t>09-08-2024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774FB1-693E-2AEC-A6CA-F23148DB1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C0EA15-A93A-435F-2486-E7B5980C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97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CF57-8472-8EEE-A516-4643046A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231791-5C1D-BC22-A83A-CAC93D94C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17FD3E-FB20-16B1-E49A-5D28689FD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C82144-8545-4F9C-BD60-0778CD6DC3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D28903C-4E22-5EF6-9970-ECFEDD58D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89B9FC-32A9-6360-3C33-D675D89EE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D79F-E4AC-4A84-87CE-F68A0151AFD0}" type="datetime1">
              <a:rPr lang="es-CL" smtClean="0"/>
              <a:t>09-08-2024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8B6B13C-66CF-5D72-3345-70BD4A9B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0FD4C1-D798-6A10-84B1-20A15BB0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675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BD1C7-9C2A-B006-2DBC-402837D0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9C64B1-585F-1563-9238-D6D5C0337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B3C91-F0F3-4AB0-BFD8-11DEA4E6203F}" type="datetime1">
              <a:rPr lang="es-CL" smtClean="0"/>
              <a:t>09-08-2024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5FFCF00-E83A-EDAB-1458-57E70ED9F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42CCB4-DEF6-02C3-3CD5-90781758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706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75B141-135D-7D16-2CAF-33580182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FF4B1-00D6-4F77-84AF-569CD04B2359}" type="datetime1">
              <a:rPr lang="es-CL" smtClean="0"/>
              <a:t>09-08-2024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8D7885-04C0-2D59-C124-508577EE9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0F4996-331D-A699-AB7A-15B94C48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5722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9060E-BB9B-0009-6ECC-1293F11F1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4FEDDB-9BAC-512C-80C5-2EFF168C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E7714C-F665-1870-1FF3-80F0F9C831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44C724-B095-DC4D-F79F-1D6C18D2A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F189D-EEC4-40EE-A6E9-EDA382EF3708}" type="datetime1">
              <a:rPr lang="es-CL" smtClean="0"/>
              <a:t>09-08-2024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91F1B5-ED16-244E-C76D-659B6345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E5E0CA-7538-26EB-8DAE-9CE05FAE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17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E5B6C-CC4B-9784-F7B7-1C2F760F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971D6A-5C59-E858-7472-CF664500F3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96A429-5E54-9108-09D7-DFC014E22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070D46-6398-6A20-E313-60613D6C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4BDF3-BA91-4270-ACE3-3AC15391AB7D}" type="datetime1">
              <a:rPr lang="es-CL" smtClean="0"/>
              <a:t>09-08-2024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0AE393-9E32-D7D8-802E-4841DE23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20C57-A33A-135B-D870-7E286D50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378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B233BB-B76D-5F66-D3F7-660C8EFF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9D4918-ADBD-EF94-5E8F-F85AF00C0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1697C-C0CF-A5CC-7874-BD875B47E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AB18DA-DC8C-4358-884E-13979A217BA6}" type="datetime1">
              <a:rPr lang="es-CL" smtClean="0"/>
              <a:t>09-08-2024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22BE02-3F2E-06C5-D012-82755C22B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E26B6D-F78C-8D63-A46B-9154B3217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9CB61-C005-4260-9AB2-055CFBF5903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628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F3137-99D6-DAAA-CB89-B268C5BAF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41235"/>
            <a:ext cx="9144000" cy="2387600"/>
          </a:xfrm>
        </p:spPr>
        <p:txBody>
          <a:bodyPr/>
          <a:lstStyle/>
          <a:p>
            <a:r>
              <a:rPr lang="es-CL" sz="5400" dirty="0">
                <a:solidFill>
                  <a:schemeClr val="tx2">
                    <a:lumMod val="90000"/>
                  </a:schemeClr>
                </a:solidFill>
              </a:rPr>
              <a:t>Python en Acción:</a:t>
            </a:r>
            <a:br>
              <a:rPr lang="es-CL" sz="5400" dirty="0">
                <a:solidFill>
                  <a:schemeClr val="tx2">
                    <a:lumMod val="90000"/>
                  </a:schemeClr>
                </a:solidFill>
              </a:rPr>
            </a:br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Presentación del Curso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6EA962-16E6-17B1-8D48-297DB7129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910"/>
            <a:ext cx="9144000" cy="1655762"/>
          </a:xfrm>
        </p:spPr>
        <p:txBody>
          <a:bodyPr/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Profesor: Alejandro Cartes</a:t>
            </a:r>
          </a:p>
          <a:p>
            <a:endParaRPr lang="es-CL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Sábado 10 de Agosto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1D14CF-CDD9-F413-779F-5F55AF7E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82296"/>
            <a:ext cx="4324350" cy="12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8FB8AA-6DC7-CE72-27D2-517D2BEB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1</a:t>
            </a:fld>
            <a:endParaRPr lang="es-C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7BE4326-D210-9797-DBD3-64ABAD9D4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0" y="5070475"/>
            <a:ext cx="1171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6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BDEB-792E-F938-8775-0C6D2952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Conociéndonos (15 minutos)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85D62-68F8-612E-6F43-08DAF069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41904" cy="4351338"/>
          </a:xfrm>
        </p:spPr>
        <p:txBody>
          <a:bodyPr>
            <a:normAutofit lnSpcReduction="10000"/>
          </a:bodyPr>
          <a:lstStyle/>
          <a:p>
            <a:r>
              <a:rPr lang="es-CL" dirty="0"/>
              <a:t>Encuentren </a:t>
            </a:r>
            <a:r>
              <a:rPr lang="es-CL" b="1" dirty="0"/>
              <a:t>3 gustos en común o similitudes en el grupo</a:t>
            </a:r>
            <a:br>
              <a:rPr lang="es-CL" dirty="0"/>
            </a:br>
            <a:r>
              <a:rPr lang="es-CL" dirty="0"/>
              <a:t>(ej.: hobbies, juegos, mascotas, etc.)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Determinen el </a:t>
            </a:r>
            <a:r>
              <a:rPr lang="es-CL" b="1" dirty="0"/>
              <a:t>dato más </a:t>
            </a:r>
            <a:r>
              <a:rPr lang="es-CL" b="1" dirty="0" err="1"/>
              <a:t>random</a:t>
            </a:r>
            <a:r>
              <a:rPr lang="es-CL" b="1" dirty="0"/>
              <a:t> o curioso</a:t>
            </a:r>
            <a:r>
              <a:rPr lang="es-CL" dirty="0"/>
              <a:t> que tenga un integrante del grupo</a:t>
            </a:r>
            <a:br>
              <a:rPr lang="es-CL" dirty="0"/>
            </a:br>
            <a:r>
              <a:rPr lang="es-CL" dirty="0"/>
              <a:t>(ej.: medallista olímpico 2024 entre nosotros)</a:t>
            </a:r>
          </a:p>
          <a:p>
            <a:endParaRPr lang="es-CL" dirty="0"/>
          </a:p>
          <a:p>
            <a:r>
              <a:rPr lang="es-CL" dirty="0"/>
              <a:t>Al terminar el tiempo deben presentar sus respuestas frente al curso para </a:t>
            </a:r>
            <a:r>
              <a:rPr lang="es-CL" b="1" dirty="0"/>
              <a:t>conocernos entre el curso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9776A-529F-1D36-FE4E-F376BEA5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10</a:t>
            </a:fld>
            <a:endParaRPr lang="es-CL"/>
          </a:p>
        </p:txBody>
      </p:sp>
      <p:pic>
        <p:nvPicPr>
          <p:cNvPr id="2050" name="Picture 2" descr="Loro - Minecraft Wiki">
            <a:extLst>
              <a:ext uri="{FF2B5EF4-FFF2-40B4-BE49-F238E27FC236}">
                <a16:creationId xmlns:a16="http://schemas.microsoft.com/office/drawing/2014/main" id="{B9F19211-6AA9-F001-EB12-3ECD0F5B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818" y="2154803"/>
            <a:ext cx="2660182" cy="266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800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AF6AD5C-4A89-BB32-998D-3B9DBA926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436010"/>
              </p:ext>
            </p:extLst>
          </p:nvPr>
        </p:nvGraphicFramePr>
        <p:xfrm>
          <a:off x="2813683" y="136525"/>
          <a:ext cx="5119200" cy="6630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3683" y="136525"/>
                        <a:ext cx="5119200" cy="6630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EB7F157-EA8D-02F9-C56C-CFADFA6DF0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211998"/>
              </p:ext>
            </p:extLst>
          </p:nvPr>
        </p:nvGraphicFramePr>
        <p:xfrm>
          <a:off x="7255166" y="136525"/>
          <a:ext cx="5119200" cy="6630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5" imgW="0" imgH="360" progId="FoxitReader.Document">
                  <p:embed/>
                </p:oleObj>
              </mc:Choice>
              <mc:Fallback>
                <p:oleObj name="PDF" r:id="rId5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55166" y="136525"/>
                        <a:ext cx="5119200" cy="66306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E0D8D72-D353-A7A1-6D5C-2C821424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6183"/>
            <a:ext cx="2780145" cy="3431357"/>
          </a:xfrm>
        </p:spPr>
        <p:txBody>
          <a:bodyPr>
            <a:normAutofit/>
          </a:bodyPr>
          <a:lstStyle/>
          <a:p>
            <a:r>
              <a:rPr lang="es-CL" dirty="0"/>
              <a:t>Decálogo Estudiantil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19B16-7453-D73B-A017-DB485EAB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>
                <a:solidFill>
                  <a:schemeClr val="bg1"/>
                </a:solidFill>
              </a:rPr>
              <a:t>11</a:t>
            </a:fld>
            <a:endParaRPr lang="es-CL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6556AA-2476-A6BD-8301-763A7B3FFE63}"/>
              </a:ext>
            </a:extLst>
          </p:cNvPr>
          <p:cNvCxnSpPr>
            <a:cxnSpLocks/>
          </p:cNvCxnSpPr>
          <p:nvPr/>
        </p:nvCxnSpPr>
        <p:spPr>
          <a:xfrm>
            <a:off x="3054350" y="6505575"/>
            <a:ext cx="4413250" cy="0"/>
          </a:xfrm>
          <a:prstGeom prst="line">
            <a:avLst/>
          </a:prstGeom>
          <a:ln w="25400">
            <a:solidFill>
              <a:srgbClr val="2E53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09FF93-92C2-3127-0FB9-5B3EAF436C7C}"/>
              </a:ext>
            </a:extLst>
          </p:cNvPr>
          <p:cNvCxnSpPr>
            <a:cxnSpLocks/>
          </p:cNvCxnSpPr>
          <p:nvPr/>
        </p:nvCxnSpPr>
        <p:spPr>
          <a:xfrm>
            <a:off x="3130550" y="346075"/>
            <a:ext cx="4413250" cy="0"/>
          </a:xfrm>
          <a:prstGeom prst="line">
            <a:avLst/>
          </a:prstGeom>
          <a:ln w="25400">
            <a:solidFill>
              <a:srgbClr val="2E539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medical procedure&#10;&#10;Description automatically generated with medium confidence">
            <a:extLst>
              <a:ext uri="{FF2B5EF4-FFF2-40B4-BE49-F238E27FC236}">
                <a16:creationId xmlns:a16="http://schemas.microsoft.com/office/drawing/2014/main" id="{612700F0-6B8A-7EB5-656C-1FA808D0E7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6" r="13105"/>
          <a:stretch/>
        </p:blipFill>
        <p:spPr>
          <a:xfrm>
            <a:off x="3304309" y="106039"/>
            <a:ext cx="8821016" cy="6645921"/>
          </a:xfrm>
          <a:prstGeom prst="roundRect">
            <a:avLst>
              <a:gd name="adj" fmla="val 484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12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2945D-21C6-A3F3-2A0E-14AA6FA5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7125"/>
            <a:ext cx="3304309" cy="4983749"/>
          </a:xfrm>
        </p:spPr>
        <p:txBody>
          <a:bodyPr/>
          <a:lstStyle/>
          <a:p>
            <a:r>
              <a:rPr lang="es-CL" dirty="0"/>
              <a:t>Flujograma para Estudiantes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AE862-88CB-84C8-9E43-7931BD62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>
                <a:solidFill>
                  <a:schemeClr val="bg1"/>
                </a:solidFill>
              </a:rPr>
              <a:t>12</a:t>
            </a:fld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7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36-AABE-8387-3B04-95275DB9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CL" dirty="0"/>
              <a:t>¿Quién soy?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7F94C5B-C237-9E15-824C-2E5216641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1447"/>
            <a:ext cx="4991101" cy="3276600"/>
          </a:xfrm>
        </p:spPr>
        <p:txBody>
          <a:bodyPr/>
          <a:lstStyle/>
          <a:p>
            <a:r>
              <a:rPr lang="es-CL" dirty="0"/>
              <a:t>Estudiante de </a:t>
            </a:r>
            <a:r>
              <a:rPr lang="es-CL" b="1" dirty="0"/>
              <a:t>Cosmología</a:t>
            </a:r>
          </a:p>
          <a:p>
            <a:pPr lvl="1"/>
            <a:r>
              <a:rPr lang="es-CL" dirty="0"/>
              <a:t>Licenciado en Astronomía </a:t>
            </a:r>
            <a:r>
              <a:rPr lang="es-CL" dirty="0" err="1"/>
              <a:t>UCh</a:t>
            </a:r>
            <a:endParaRPr lang="es-CL" dirty="0"/>
          </a:p>
          <a:p>
            <a:pPr lvl="1"/>
            <a:r>
              <a:rPr lang="es-CL" dirty="0"/>
              <a:t>Actual estudiante de Magíster en Física </a:t>
            </a:r>
            <a:r>
              <a:rPr lang="es-CL" dirty="0" err="1"/>
              <a:t>UCh</a:t>
            </a:r>
            <a:endParaRPr lang="es-CL" dirty="0"/>
          </a:p>
          <a:p>
            <a:pPr lvl="1"/>
            <a:endParaRPr lang="es-CL" sz="400" dirty="0"/>
          </a:p>
          <a:p>
            <a:r>
              <a:rPr lang="es-CL" dirty="0"/>
              <a:t>Trabajo con simulaciones de Supernovas, utilizando Machine Learning con Python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0F2142-EDC8-1A6B-0E57-EA9E1CFD20A9}"/>
              </a:ext>
            </a:extLst>
          </p:cNvPr>
          <p:cNvGrpSpPr/>
          <p:nvPr/>
        </p:nvGrpSpPr>
        <p:grpSpPr>
          <a:xfrm>
            <a:off x="8689902" y="4185669"/>
            <a:ext cx="3323478" cy="2520000"/>
            <a:chOff x="8472815" y="4150311"/>
            <a:chExt cx="3323478" cy="2520000"/>
          </a:xfrm>
        </p:grpSpPr>
        <p:pic>
          <p:nvPicPr>
            <p:cNvPr id="24" name="Imagen 4" descr="Imagen que contiene noche, luz, abrir, tabla&#10;&#10;Descripción generada automáticamente">
              <a:extLst>
                <a:ext uri="{FF2B5EF4-FFF2-40B4-BE49-F238E27FC236}">
                  <a16:creationId xmlns:a16="http://schemas.microsoft.com/office/drawing/2014/main" id="{DD537075-7FEA-1937-7D10-F4EF95B06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815" y="4150311"/>
              <a:ext cx="3323478" cy="252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5" name="CuadroTexto 7">
              <a:extLst>
                <a:ext uri="{FF2B5EF4-FFF2-40B4-BE49-F238E27FC236}">
                  <a16:creationId xmlns:a16="http://schemas.microsoft.com/office/drawing/2014/main" id="{96FA5F13-E25E-CA40-A1E3-AFC8AA63C923}"/>
                </a:ext>
              </a:extLst>
            </p:cNvPr>
            <p:cNvSpPr txBox="1"/>
            <p:nvPr/>
          </p:nvSpPr>
          <p:spPr>
            <a:xfrm>
              <a:off x="8610600" y="4155461"/>
              <a:ext cx="31794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Vera C. Rubin Observatory </a:t>
              </a:r>
            </a:p>
            <a:p>
              <a:pPr algn="r"/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lsst.org</a:t>
              </a:r>
            </a:p>
          </p:txBody>
        </p:sp>
      </p:grpSp>
      <p:pic>
        <p:nvPicPr>
          <p:cNvPr id="18" name="Picture 17" descr="A person wearing a yellow hard hat and reflective vest&#10;&#10;Description automatically generated">
            <a:extLst>
              <a:ext uri="{FF2B5EF4-FFF2-40B4-BE49-F238E27FC236}">
                <a16:creationId xmlns:a16="http://schemas.microsoft.com/office/drawing/2014/main" id="{CC2E7175-CC03-106D-E193-7DEA08F77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2" b="5125"/>
          <a:stretch/>
        </p:blipFill>
        <p:spPr>
          <a:xfrm>
            <a:off x="8689902" y="245323"/>
            <a:ext cx="3317237" cy="3643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D7CA7-A51B-3086-26D2-2B8A8AD5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>
                <a:solidFill>
                  <a:schemeClr val="tx1">
                    <a:lumMod val="90000"/>
                  </a:schemeClr>
                </a:solidFill>
              </a:rPr>
              <a:t>2</a:t>
            </a:fld>
            <a:endParaRPr lang="es-CL" dirty="0">
              <a:solidFill>
                <a:schemeClr val="tx1">
                  <a:lumMod val="90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45CB9A5-63EE-46CE-DBE0-64DE217E3967}"/>
              </a:ext>
            </a:extLst>
          </p:cNvPr>
          <p:cNvGrpSpPr/>
          <p:nvPr/>
        </p:nvGrpSpPr>
        <p:grpSpPr>
          <a:xfrm>
            <a:off x="4991101" y="245323"/>
            <a:ext cx="3619500" cy="3504552"/>
            <a:chOff x="4562435" y="-70920"/>
            <a:chExt cx="3619500" cy="3504552"/>
          </a:xfrm>
        </p:grpSpPr>
        <p:pic>
          <p:nvPicPr>
            <p:cNvPr id="22" name="Imagen 6">
              <a:extLst>
                <a:ext uri="{FF2B5EF4-FFF2-40B4-BE49-F238E27FC236}">
                  <a16:creationId xmlns:a16="http://schemas.microsoft.com/office/drawing/2014/main" id="{E48F0025-965B-570E-D2D2-6B86B4746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576"/>
            <a:stretch/>
          </p:blipFill>
          <p:spPr>
            <a:xfrm rot="16200000">
              <a:off x="5822121" y="1184267"/>
              <a:ext cx="2878731" cy="162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3" name="CuadroTexto 7">
              <a:extLst>
                <a:ext uri="{FF2B5EF4-FFF2-40B4-BE49-F238E27FC236}">
                  <a16:creationId xmlns:a16="http://schemas.microsoft.com/office/drawing/2014/main" id="{92F388DD-E5B1-348B-0673-2C9920342681}"/>
                </a:ext>
              </a:extLst>
            </p:cNvPr>
            <p:cNvSpPr txBox="1"/>
            <p:nvPr/>
          </p:nvSpPr>
          <p:spPr>
            <a:xfrm>
              <a:off x="4562435" y="-70920"/>
              <a:ext cx="361950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Supernova de tipo Ia</a:t>
              </a:r>
            </a:p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</a:t>
              </a:r>
              <a:r>
                <a:rPr lang="en-US" sz="1100" dirty="0">
                  <a:solidFill>
                    <a:schemeClr val="tx2">
                      <a:lumMod val="90000"/>
                    </a:schemeClr>
                  </a:solidFill>
                </a:rPr>
                <a:t>: J. </a:t>
              </a:r>
              <a:r>
                <a:rPr lang="en-US" sz="1100" dirty="0" err="1">
                  <a:solidFill>
                    <a:schemeClr val="tx2">
                      <a:lumMod val="90000"/>
                    </a:schemeClr>
                  </a:solidFill>
                </a:rPr>
                <a:t>Jarnestad</a:t>
              </a:r>
              <a:r>
                <a:rPr lang="en-US" sz="1100" dirty="0">
                  <a:solidFill>
                    <a:schemeClr val="tx2">
                      <a:lumMod val="90000"/>
                    </a:schemeClr>
                  </a:solidFill>
                </a:rPr>
                <a:t>/The Royal Swedish Academy of Sciences</a:t>
              </a:r>
              <a:endParaRPr lang="es-CL" sz="11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pic>
          <p:nvPicPr>
            <p:cNvPr id="39" name="Imagen 6">
              <a:extLst>
                <a:ext uri="{FF2B5EF4-FFF2-40B4-BE49-F238E27FC236}">
                  <a16:creationId xmlns:a16="http://schemas.microsoft.com/office/drawing/2014/main" id="{37A8DADA-F83E-FBA3-5648-5C00422FC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576"/>
            <a:stretch/>
          </p:blipFill>
          <p:spPr>
            <a:xfrm rot="16200000">
              <a:off x="4012373" y="1184266"/>
              <a:ext cx="2878729" cy="1620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2BEDE0B-4AA4-ABC2-CCA0-08DA2F23777A}"/>
              </a:ext>
            </a:extLst>
          </p:cNvPr>
          <p:cNvGrpSpPr>
            <a:grpSpLocks noChangeAspect="1"/>
          </p:cNvGrpSpPr>
          <p:nvPr/>
        </p:nvGrpSpPr>
        <p:grpSpPr>
          <a:xfrm>
            <a:off x="5089117" y="4210856"/>
            <a:ext cx="3502769" cy="2578882"/>
            <a:chOff x="2040329" y="4365839"/>
            <a:chExt cx="3210328" cy="2363575"/>
          </a:xfrm>
        </p:grpSpPr>
        <p:pic>
          <p:nvPicPr>
            <p:cNvPr id="1030" name="Picture 6" descr="r/spaceporn - Dark Matter in a Simulated Universe Illustration Credit &amp; Copyright: Tom Abel &amp; Ralf Kaehler (KIPAC, SLAC), AMNH">
              <a:extLst>
                <a:ext uri="{FF2B5EF4-FFF2-40B4-BE49-F238E27FC236}">
                  <a16:creationId xmlns:a16="http://schemas.microsoft.com/office/drawing/2014/main" id="{D05B01CB-A8A1-0B8C-CEC0-6F76297DF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246" y="4365839"/>
              <a:ext cx="3079479" cy="23096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97A6B9-4401-6BA7-9BC7-5C78D77EBC11}"/>
                </a:ext>
              </a:extLst>
            </p:cNvPr>
            <p:cNvSpPr txBox="1"/>
            <p:nvPr/>
          </p:nvSpPr>
          <p:spPr>
            <a:xfrm>
              <a:off x="2040329" y="6129250"/>
              <a:ext cx="3210328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Estructura de Gran Escala</a:t>
              </a:r>
            </a:p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Tom Abel &amp; Ralf Kaehler (KIPAC, SLAC), AMNH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21ADD9-7B09-2583-025F-AAFE21E123F6}"/>
              </a:ext>
            </a:extLst>
          </p:cNvPr>
          <p:cNvGrpSpPr/>
          <p:nvPr/>
        </p:nvGrpSpPr>
        <p:grpSpPr>
          <a:xfrm>
            <a:off x="379743" y="4305445"/>
            <a:ext cx="4231613" cy="2558006"/>
            <a:chOff x="-520933" y="4831903"/>
            <a:chExt cx="3717494" cy="2124832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3775A56-85DB-6060-50ED-683AA13F65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60" b="5795"/>
            <a:stretch/>
          </p:blipFill>
          <p:spPr bwMode="auto">
            <a:xfrm>
              <a:off x="-457927" y="4831903"/>
              <a:ext cx="3654488" cy="17942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C31B4A-A42E-E55A-53EA-0EE6BDFC3B2B}"/>
                </a:ext>
              </a:extLst>
            </p:cNvPr>
            <p:cNvSpPr txBox="1"/>
            <p:nvPr/>
          </p:nvSpPr>
          <p:spPr>
            <a:xfrm>
              <a:off x="-520933" y="6598814"/>
              <a:ext cx="2786464" cy="357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Fondo Cósmico de Microondas</a:t>
              </a:r>
            </a:p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ESA/Planck </a:t>
              </a:r>
              <a:r>
                <a:rPr lang="es-CL" sz="1100" dirty="0" err="1">
                  <a:solidFill>
                    <a:schemeClr val="tx2">
                      <a:lumMod val="90000"/>
                    </a:schemeClr>
                  </a:solidFill>
                </a:rPr>
                <a:t>Collaboration</a:t>
              </a:r>
              <a:endParaRPr lang="es-CL" sz="11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553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36-AABE-8387-3B04-95275DB9E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CL" dirty="0"/>
              <a:t>¿Quién soy?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7F94C5B-C237-9E15-824C-2E5216641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034569"/>
            <a:ext cx="4991101" cy="3276600"/>
          </a:xfrm>
        </p:spPr>
        <p:txBody>
          <a:bodyPr/>
          <a:lstStyle/>
          <a:p>
            <a:pPr marL="0" indent="0">
              <a:buNone/>
            </a:pPr>
            <a:endParaRPr lang="es-CL" dirty="0"/>
          </a:p>
          <a:p>
            <a:r>
              <a:rPr lang="es-CL" dirty="0"/>
              <a:t>Ayudante</a:t>
            </a:r>
          </a:p>
          <a:p>
            <a:r>
              <a:rPr lang="es-CL" dirty="0"/>
              <a:t>Matrona UDP</a:t>
            </a:r>
          </a:p>
          <a:p>
            <a:r>
              <a:rPr lang="es-CL" dirty="0"/>
              <a:t>Interés en Ecografía y APS (Atención Primaria en Salud)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pPr marL="457200" lvl="1" indent="0">
              <a:buNone/>
            </a:pPr>
            <a:endParaRPr lang="es-CL" sz="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D7CA7-A51B-3086-26D2-2B8A8AD5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>
                <a:solidFill>
                  <a:schemeClr val="tx1">
                    <a:lumMod val="90000"/>
                  </a:schemeClr>
                </a:solidFill>
              </a:rPr>
              <a:t>3</a:t>
            </a:fld>
            <a:endParaRPr lang="es-CL" dirty="0">
              <a:solidFill>
                <a:schemeClr val="tx1">
                  <a:lumMod val="90000"/>
                </a:schemeClr>
              </a:solidFill>
            </a:endParaRPr>
          </a:p>
        </p:txBody>
      </p:sp>
      <p:pic>
        <p:nvPicPr>
          <p:cNvPr id="9" name="Picture 8" descr="A group of people wearing scrubs and green robes&#10;&#10;Description automatically generated">
            <a:extLst>
              <a:ext uri="{FF2B5EF4-FFF2-40B4-BE49-F238E27FC236}">
                <a16:creationId xmlns:a16="http://schemas.microsoft.com/office/drawing/2014/main" id="{9C60E7A3-9E33-BC2A-E3C0-B4498A66E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505" y="3313502"/>
            <a:ext cx="2929486" cy="3246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37853-A167-8378-5DF8-7771AEF5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80312" y="169230"/>
            <a:ext cx="3870227" cy="2852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medical device with a screen&#10;&#10;Description automatically generated">
            <a:extLst>
              <a:ext uri="{FF2B5EF4-FFF2-40B4-BE49-F238E27FC236}">
                <a16:creationId xmlns:a16="http://schemas.microsoft.com/office/drawing/2014/main" id="{98B2B83A-9CA6-7B3C-FB5F-04735393C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86"/>
          <a:stretch/>
        </p:blipFill>
        <p:spPr>
          <a:xfrm>
            <a:off x="5951701" y="3311488"/>
            <a:ext cx="2309289" cy="3246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A baby's foot with a white wire attached to it&#10;&#10;Description automatically generated">
            <a:extLst>
              <a:ext uri="{FF2B5EF4-FFF2-40B4-BE49-F238E27FC236}">
                <a16:creationId xmlns:a16="http://schemas.microsoft.com/office/drawing/2014/main" id="{7B2FCFF1-3984-68CA-CC8E-CBB109CD3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84" y="3593124"/>
            <a:ext cx="2198874" cy="2734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442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1731-A8E5-B188-DD8F-E81ECDCB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Preguntas para ustedes: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2F7A-A72D-97A1-DA4B-0E403D40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4</a:t>
            </a:fld>
            <a:endParaRPr lang="es-CL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DA99B6F-CC94-EC85-84EE-76F17FD09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L" altLang="es-C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6BDFE5-49C9-CAF0-10E9-0778CE1E9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8272" cy="4351338"/>
          </a:xfrm>
        </p:spPr>
        <p:txBody>
          <a:bodyPr/>
          <a:lstStyle/>
          <a:p>
            <a:r>
              <a:rPr lang="es-CL" dirty="0"/>
              <a:t>¿Qué les motivó a inscribir el curso?</a:t>
            </a:r>
          </a:p>
          <a:p>
            <a:endParaRPr lang="es-CL" dirty="0"/>
          </a:p>
          <a:p>
            <a:r>
              <a:rPr lang="es-CL" dirty="0"/>
              <a:t>¿Han tenido alguna experiencia previa relacionada al curso?</a:t>
            </a:r>
          </a:p>
          <a:p>
            <a:endParaRPr lang="es-CL" dirty="0"/>
          </a:p>
          <a:p>
            <a:r>
              <a:rPr lang="es-CL" dirty="0"/>
              <a:t>¿Qué esperan al finalizar este curso?</a:t>
            </a:r>
          </a:p>
        </p:txBody>
      </p:sp>
      <p:pic>
        <p:nvPicPr>
          <p:cNvPr id="1031" name="Picture 7" descr="stick person thinking">
            <a:extLst>
              <a:ext uri="{FF2B5EF4-FFF2-40B4-BE49-F238E27FC236}">
                <a16:creationId xmlns:a16="http://schemas.microsoft.com/office/drawing/2014/main" id="{4E3367E4-8A81-8EB1-D054-1DCA96EC1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8" t="24935" r="53208" b="1120"/>
          <a:stretch/>
        </p:blipFill>
        <p:spPr bwMode="auto">
          <a:xfrm flipH="1">
            <a:off x="8663596" y="893455"/>
            <a:ext cx="2637208" cy="50710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57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9F8AE2-2207-85AD-A887-16E210CB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72" y="1431236"/>
            <a:ext cx="5284847" cy="5355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D1731-A8E5-B188-DD8F-E81ECDCB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veremos durante el curso?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BD638-2D59-84D8-96C2-00025914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02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L" dirty="0"/>
              <a:t>Sesiones 1-3: Python y su Sintaxis</a:t>
            </a:r>
          </a:p>
          <a:p>
            <a:pPr marL="457200" lvl="1" indent="0">
              <a:buNone/>
            </a:pPr>
            <a:r>
              <a:rPr lang="es-CL" dirty="0">
                <a:solidFill>
                  <a:schemeClr val="bg1"/>
                </a:solidFill>
              </a:rPr>
              <a:t>Definición de variables</a:t>
            </a:r>
          </a:p>
          <a:p>
            <a:pPr marL="457200" lvl="1" indent="0">
              <a:buNone/>
            </a:pPr>
            <a:r>
              <a:rPr lang="es-CL" dirty="0">
                <a:solidFill>
                  <a:schemeClr val="bg1"/>
                </a:solidFill>
              </a:rPr>
              <a:t>Sentencias condicionales</a:t>
            </a:r>
          </a:p>
          <a:p>
            <a:pPr marL="457200" lvl="1" indent="0">
              <a:buNone/>
            </a:pPr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2F7A-A72D-97A1-DA4B-0E403D40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5</a:t>
            </a:fld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69E6D-28A5-3D7B-8361-103B00CC2E7E}"/>
              </a:ext>
            </a:extLst>
          </p:cNvPr>
          <p:cNvSpPr txBox="1"/>
          <p:nvPr/>
        </p:nvSpPr>
        <p:spPr>
          <a:xfrm>
            <a:off x="838102" y="2302098"/>
            <a:ext cx="5976069" cy="221599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Definición de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Sentencias condicionales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Ciclos iterativos: </a:t>
            </a:r>
            <a:r>
              <a:rPr lang="es-CL" sz="2400" dirty="0" err="1"/>
              <a:t>for</a:t>
            </a:r>
            <a:r>
              <a:rPr lang="es-CL" sz="2400" dirty="0"/>
              <a:t> / </a:t>
            </a:r>
            <a:r>
              <a:rPr lang="es-CL" sz="2400" dirty="0" err="1"/>
              <a:t>while</a:t>
            </a:r>
            <a:endParaRPr lang="es-C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Definición de Funciones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dirty="0"/>
              <a:t>Paquetes </a:t>
            </a:r>
            <a:r>
              <a:rPr lang="es-CL" sz="2400" dirty="0" err="1"/>
              <a:t>numpy</a:t>
            </a:r>
            <a:r>
              <a:rPr lang="es-CL" sz="2400" dirty="0"/>
              <a:t> / </a:t>
            </a:r>
            <a:r>
              <a:rPr lang="es-CL" sz="2400" dirty="0" err="1"/>
              <a:t>matplotlib</a:t>
            </a:r>
            <a:endParaRPr lang="es-CL" sz="2400" dirty="0"/>
          </a:p>
          <a:p>
            <a:endParaRPr lang="es-CL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AFDC0D2-CFD2-E349-CEA6-71BE1705D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1141" y="4731595"/>
            <a:ext cx="1274859" cy="139923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7C0B404-6C7C-9C0D-055C-0BEF07B6C9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6586" y="4647815"/>
            <a:ext cx="1599508" cy="72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2E8070E-1619-D788-4461-9E49B737F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021" y="5410830"/>
            <a:ext cx="300000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8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1731-A8E5-B188-DD8F-E81ECDCB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veremos durante el curso?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BD638-2D59-84D8-96C2-00025914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42361"/>
          </a:xfrm>
        </p:spPr>
        <p:txBody>
          <a:bodyPr/>
          <a:lstStyle/>
          <a:p>
            <a:pPr marL="0" indent="0">
              <a:buNone/>
            </a:pPr>
            <a:r>
              <a:rPr lang="es-CL" dirty="0"/>
              <a:t>Sesiones 3-8: métodos numéricos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2F7A-A72D-97A1-DA4B-0E403D40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6</a:t>
            </a:fld>
            <a:endParaRPr lang="es-C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A7E2DD-B3CE-A6B1-610E-C4EE9CF296A3}"/>
              </a:ext>
            </a:extLst>
          </p:cNvPr>
          <p:cNvSpPr/>
          <p:nvPr/>
        </p:nvSpPr>
        <p:spPr>
          <a:xfrm>
            <a:off x="838200" y="2444905"/>
            <a:ext cx="10515600" cy="104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400" dirty="0"/>
              <a:t>Raíces de una función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400" dirty="0"/>
              <a:t>Cálculo de áreas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C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400" dirty="0"/>
              <a:t>Números aleatorios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400" dirty="0"/>
              <a:t>Interpolación </a:t>
            </a:r>
            <a:endParaRPr lang="es-CL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s-C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B76958-5C5A-C054-4B3E-9516E14AA9FB}"/>
              </a:ext>
            </a:extLst>
          </p:cNvPr>
          <p:cNvGrpSpPr/>
          <p:nvPr/>
        </p:nvGrpSpPr>
        <p:grpSpPr>
          <a:xfrm>
            <a:off x="280329" y="3777673"/>
            <a:ext cx="2703016" cy="2578973"/>
            <a:chOff x="280329" y="3777673"/>
            <a:chExt cx="2703016" cy="25789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2D6C1C-2738-3F32-8475-79E92011E553}"/>
                </a:ext>
              </a:extLst>
            </p:cNvPr>
            <p:cNvGrpSpPr/>
            <p:nvPr/>
          </p:nvGrpSpPr>
          <p:grpSpPr>
            <a:xfrm>
              <a:off x="286327" y="3777673"/>
              <a:ext cx="2697018" cy="2272145"/>
              <a:chOff x="286327" y="3777673"/>
              <a:chExt cx="2697018" cy="227214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FE7576-CC5A-34F6-BE21-601EA9454DFD}"/>
                  </a:ext>
                </a:extLst>
              </p:cNvPr>
              <p:cNvSpPr/>
              <p:nvPr/>
            </p:nvSpPr>
            <p:spPr>
              <a:xfrm>
                <a:off x="286327" y="3777673"/>
                <a:ext cx="2697018" cy="227214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4180B474-1DB7-B522-E14E-1CBB678FA7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27668"/>
              <a:stretch/>
            </p:blipFill>
            <p:spPr>
              <a:xfrm>
                <a:off x="317145" y="3789626"/>
                <a:ext cx="2660202" cy="2243343"/>
              </a:xfrm>
              <a:prstGeom prst="rect">
                <a:avLst/>
              </a:prstGeom>
              <a:effectLst/>
            </p:spPr>
          </p:pic>
        </p:grpSp>
        <p:sp>
          <p:nvSpPr>
            <p:cNvPr id="16" name="CuadroTexto 7">
              <a:extLst>
                <a:ext uri="{FF2B5EF4-FFF2-40B4-BE49-F238E27FC236}">
                  <a16:creationId xmlns:a16="http://schemas.microsoft.com/office/drawing/2014/main" id="{DA9AC4D9-7D10-9D1B-37CC-09533559917C}"/>
                </a:ext>
              </a:extLst>
            </p:cNvPr>
            <p:cNvSpPr txBox="1"/>
            <p:nvPr/>
          </p:nvSpPr>
          <p:spPr>
            <a:xfrm>
              <a:off x="280329" y="6095036"/>
              <a:ext cx="269701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</a:t>
              </a:r>
              <a:r>
                <a:rPr lang="es-CL" sz="1100" dirty="0" err="1">
                  <a:solidFill>
                    <a:schemeClr val="tx2">
                      <a:lumMod val="90000"/>
                    </a:schemeClr>
                  </a:solidFill>
                </a:rPr>
                <a:t>Tokuchan</a:t>
              </a:r>
              <a:endParaRPr lang="es-CL" sz="11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3213D5-EDB3-E160-73A2-EFA3E9015DF9}"/>
              </a:ext>
            </a:extLst>
          </p:cNvPr>
          <p:cNvGrpSpPr/>
          <p:nvPr/>
        </p:nvGrpSpPr>
        <p:grpSpPr>
          <a:xfrm>
            <a:off x="3529220" y="3441826"/>
            <a:ext cx="3075291" cy="3369587"/>
            <a:chOff x="3529220" y="3441826"/>
            <a:chExt cx="3075291" cy="336958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1B8897-314B-B262-8AC1-C924E206B231}"/>
                </a:ext>
              </a:extLst>
            </p:cNvPr>
            <p:cNvGrpSpPr/>
            <p:nvPr/>
          </p:nvGrpSpPr>
          <p:grpSpPr>
            <a:xfrm>
              <a:off x="3529220" y="3441826"/>
              <a:ext cx="3075291" cy="3064717"/>
              <a:chOff x="3522377" y="3654080"/>
              <a:chExt cx="3075291" cy="306471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349D6A8-6869-90FA-85F5-A8FAB4EE29D0}"/>
                  </a:ext>
                </a:extLst>
              </p:cNvPr>
              <p:cNvSpPr/>
              <p:nvPr/>
            </p:nvSpPr>
            <p:spPr>
              <a:xfrm>
                <a:off x="3532951" y="3654080"/>
                <a:ext cx="3064717" cy="306471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12" name="Picture 11" descr="A group of graphs with different colored lines&#10;&#10;Description automatically generated with medium confidence">
                <a:extLst>
                  <a:ext uri="{FF2B5EF4-FFF2-40B4-BE49-F238E27FC236}">
                    <a16:creationId xmlns:a16="http://schemas.microsoft.com/office/drawing/2014/main" id="{EFCE9138-00D6-B1E1-5C9E-F839BF9D0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2377" y="3654080"/>
                <a:ext cx="3064717" cy="3064717"/>
              </a:xfrm>
              <a:prstGeom prst="rect">
                <a:avLst/>
              </a:prstGeom>
              <a:effectLst/>
            </p:spPr>
          </p:pic>
        </p:grpSp>
        <p:sp>
          <p:nvSpPr>
            <p:cNvPr id="18" name="CuadroTexto 7">
              <a:extLst>
                <a:ext uri="{FF2B5EF4-FFF2-40B4-BE49-F238E27FC236}">
                  <a16:creationId xmlns:a16="http://schemas.microsoft.com/office/drawing/2014/main" id="{E76D1A47-342E-7963-95C6-61026E7F7A11}"/>
                </a:ext>
              </a:extLst>
            </p:cNvPr>
            <p:cNvSpPr txBox="1"/>
            <p:nvPr/>
          </p:nvSpPr>
          <p:spPr>
            <a:xfrm>
              <a:off x="3529220" y="6549803"/>
              <a:ext cx="307529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</a:t>
              </a:r>
              <a:r>
                <a:rPr lang="es-CL" sz="1100" dirty="0" err="1">
                  <a:solidFill>
                    <a:schemeClr val="tx2">
                      <a:lumMod val="90000"/>
                    </a:schemeClr>
                  </a:solidFill>
                </a:rPr>
                <a:t>KSmrq</a:t>
              </a:r>
              <a:endParaRPr lang="es-CL" sz="11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EF0C76-D9F1-ADD2-0C85-E7921A5D9522}"/>
              </a:ext>
            </a:extLst>
          </p:cNvPr>
          <p:cNvGrpSpPr/>
          <p:nvPr/>
        </p:nvGrpSpPr>
        <p:grpSpPr>
          <a:xfrm>
            <a:off x="7042816" y="3895974"/>
            <a:ext cx="2069878" cy="2781503"/>
            <a:chOff x="7042816" y="3895974"/>
            <a:chExt cx="2069878" cy="2781503"/>
          </a:xfrm>
        </p:grpSpPr>
        <p:pic>
          <p:nvPicPr>
            <p:cNvPr id="14" name="Picture 13" descr="A graph of a function&#10;&#10;Description automatically generated">
              <a:extLst>
                <a:ext uri="{FF2B5EF4-FFF2-40B4-BE49-F238E27FC236}">
                  <a16:creationId xmlns:a16="http://schemas.microsoft.com/office/drawing/2014/main" id="{478CEB61-70E4-8EDA-EED3-FFEDA230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313" y="3895974"/>
              <a:ext cx="2061380" cy="2437075"/>
            </a:xfrm>
            <a:prstGeom prst="rect">
              <a:avLst/>
            </a:prstGeom>
          </p:spPr>
        </p:pic>
        <p:sp>
          <p:nvSpPr>
            <p:cNvPr id="20" name="CuadroTexto 7">
              <a:extLst>
                <a:ext uri="{FF2B5EF4-FFF2-40B4-BE49-F238E27FC236}">
                  <a16:creationId xmlns:a16="http://schemas.microsoft.com/office/drawing/2014/main" id="{6D1269E5-6E55-B138-4602-C0D452F9256E}"/>
                </a:ext>
              </a:extLst>
            </p:cNvPr>
            <p:cNvSpPr txBox="1"/>
            <p:nvPr/>
          </p:nvSpPr>
          <p:spPr>
            <a:xfrm>
              <a:off x="7042816" y="6415867"/>
              <a:ext cx="20698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</a:t>
              </a:r>
              <a:r>
                <a:rPr lang="es-CL" sz="1100" dirty="0" err="1">
                  <a:solidFill>
                    <a:schemeClr val="tx2">
                      <a:lumMod val="90000"/>
                    </a:schemeClr>
                  </a:solidFill>
                </a:rPr>
                <a:t>Kmhkmh</a:t>
              </a:r>
              <a:endParaRPr lang="es-CL" sz="11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8CF71C-0034-58C8-A2CC-E28A1B3DF78A}"/>
              </a:ext>
            </a:extLst>
          </p:cNvPr>
          <p:cNvGrpSpPr/>
          <p:nvPr/>
        </p:nvGrpSpPr>
        <p:grpSpPr>
          <a:xfrm>
            <a:off x="9172972" y="3895974"/>
            <a:ext cx="3121388" cy="2783020"/>
            <a:chOff x="9172972" y="3895974"/>
            <a:chExt cx="3121388" cy="278302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1965F1-CDE7-0554-570A-E4FA0D249FA2}"/>
                </a:ext>
              </a:extLst>
            </p:cNvPr>
            <p:cNvGrpSpPr/>
            <p:nvPr/>
          </p:nvGrpSpPr>
          <p:grpSpPr>
            <a:xfrm>
              <a:off x="9172972" y="3895974"/>
              <a:ext cx="3121388" cy="2519893"/>
              <a:chOff x="9242486" y="3895974"/>
              <a:chExt cx="3121388" cy="251989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8498BBC-3627-7F98-21D8-3F96B1670277}"/>
                  </a:ext>
                </a:extLst>
              </p:cNvPr>
              <p:cNvSpPr/>
              <p:nvPr/>
            </p:nvSpPr>
            <p:spPr>
              <a:xfrm>
                <a:off x="9439564" y="3895974"/>
                <a:ext cx="2743393" cy="246037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052" name="Picture 4" descr="undefined">
                <a:extLst>
                  <a:ext uri="{FF2B5EF4-FFF2-40B4-BE49-F238E27FC236}">
                    <a16:creationId xmlns:a16="http://schemas.microsoft.com/office/drawing/2014/main" id="{44E0A2A2-7499-4349-AF81-B852CBD3E4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2486" y="3918757"/>
                <a:ext cx="3121388" cy="2497110"/>
              </a:xfrm>
              <a:prstGeom prst="rect">
                <a:avLst/>
              </a:prstGeom>
              <a:noFill/>
              <a:effectLst>
                <a:glow rad="127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uadroTexto 7">
              <a:extLst>
                <a:ext uri="{FF2B5EF4-FFF2-40B4-BE49-F238E27FC236}">
                  <a16:creationId xmlns:a16="http://schemas.microsoft.com/office/drawing/2014/main" id="{8896D45B-0583-4E84-8B8B-D5B6E4CAD912}"/>
                </a:ext>
              </a:extLst>
            </p:cNvPr>
            <p:cNvSpPr txBox="1"/>
            <p:nvPr/>
          </p:nvSpPr>
          <p:spPr>
            <a:xfrm>
              <a:off x="9295531" y="6417384"/>
              <a:ext cx="20698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</a:t>
              </a:r>
              <a:r>
                <a:rPr lang="es-CL" sz="1100" dirty="0" err="1">
                  <a:solidFill>
                    <a:schemeClr val="tx2">
                      <a:lumMod val="90000"/>
                    </a:schemeClr>
                  </a:solidFill>
                </a:rPr>
                <a:t>Berland</a:t>
              </a:r>
              <a:endParaRPr lang="es-CL" sz="11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81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1731-A8E5-B188-DD8F-E81ECDCB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veremos durante el curso?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BD638-2D59-84D8-96C2-00025914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42361"/>
          </a:xfrm>
        </p:spPr>
        <p:txBody>
          <a:bodyPr/>
          <a:lstStyle/>
          <a:p>
            <a:pPr marL="0" indent="0">
              <a:buNone/>
            </a:pPr>
            <a:r>
              <a:rPr lang="es-CL" dirty="0"/>
              <a:t>Sesiones 9-10: análisis de datos</a:t>
            </a:r>
          </a:p>
          <a:p>
            <a:pPr marL="0" indent="0">
              <a:buNone/>
            </a:pPr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2F7A-A72D-97A1-DA4B-0E403D40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7</a:t>
            </a:fld>
            <a:endParaRPr lang="es-C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BBFCFB-CCB7-CD24-E0D4-7E897057701A}"/>
              </a:ext>
            </a:extLst>
          </p:cNvPr>
          <p:cNvSpPr/>
          <p:nvPr/>
        </p:nvSpPr>
        <p:spPr>
          <a:xfrm>
            <a:off x="838199" y="2296894"/>
            <a:ext cx="10864087" cy="1044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400" dirty="0"/>
              <a:t>Lectura de archivos con pandas y </a:t>
            </a:r>
            <a:r>
              <a:rPr lang="es-CL" sz="2400" dirty="0" err="1"/>
              <a:t>numpy</a:t>
            </a:r>
            <a:endParaRPr lang="es-CL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CL" sz="2400" dirty="0"/>
              <a:t>Análisis de archivos de imágenes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A427E69-5039-91F1-882E-0C6375F70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298" y="3881803"/>
            <a:ext cx="1977210" cy="14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D8B42-7D4B-87F2-4641-BF2396EE0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28" y="3516465"/>
            <a:ext cx="5435282" cy="23152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B6E253-691B-48EB-7458-E857B39BD99B}"/>
              </a:ext>
            </a:extLst>
          </p:cNvPr>
          <p:cNvGrpSpPr/>
          <p:nvPr/>
        </p:nvGrpSpPr>
        <p:grpSpPr>
          <a:xfrm>
            <a:off x="9005269" y="3058003"/>
            <a:ext cx="2697018" cy="3359010"/>
            <a:chOff x="9121271" y="3143099"/>
            <a:chExt cx="2697018" cy="335901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AD121A-1EB0-1DF6-7A43-82F98132A5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17"/>
            <a:stretch/>
          </p:blipFill>
          <p:spPr bwMode="auto">
            <a:xfrm>
              <a:off x="9258632" y="3143099"/>
              <a:ext cx="2559657" cy="3048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CuadroTexto 7">
              <a:extLst>
                <a:ext uri="{FF2B5EF4-FFF2-40B4-BE49-F238E27FC236}">
                  <a16:creationId xmlns:a16="http://schemas.microsoft.com/office/drawing/2014/main" id="{97865AA0-FE91-E7E1-0ECE-D82F29A7DFD0}"/>
                </a:ext>
              </a:extLst>
            </p:cNvPr>
            <p:cNvSpPr txBox="1"/>
            <p:nvPr/>
          </p:nvSpPr>
          <p:spPr>
            <a:xfrm>
              <a:off x="9121271" y="6240499"/>
              <a:ext cx="269701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Ricardo Cancho </a:t>
              </a:r>
              <a:r>
                <a:rPr lang="es-CL" sz="1100" dirty="0" err="1">
                  <a:solidFill>
                    <a:schemeClr val="tx2">
                      <a:lumMod val="90000"/>
                    </a:schemeClr>
                  </a:solidFill>
                </a:rPr>
                <a:t>Niemietz</a:t>
              </a:r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14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1731-A8E5-B188-DD8F-E81ECDCB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veremos durante el curso?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BD638-2D59-84D8-96C2-00025914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42361"/>
          </a:xfrm>
        </p:spPr>
        <p:txBody>
          <a:bodyPr/>
          <a:lstStyle/>
          <a:p>
            <a:pPr marL="0" indent="0">
              <a:buNone/>
            </a:pPr>
            <a:r>
              <a:rPr lang="es-CL" dirty="0"/>
              <a:t>Sesiones 11-12: introducción a Machine Learning</a:t>
            </a:r>
          </a:p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42F7A-A72D-97A1-DA4B-0E403D40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8</a:t>
            </a:fld>
            <a:endParaRPr lang="es-C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DBCD2E-92A0-4E14-2272-B3D7F23B2E8A}"/>
              </a:ext>
            </a:extLst>
          </p:cNvPr>
          <p:cNvGrpSpPr/>
          <p:nvPr/>
        </p:nvGrpSpPr>
        <p:grpSpPr>
          <a:xfrm>
            <a:off x="181232" y="2648547"/>
            <a:ext cx="6491415" cy="3073619"/>
            <a:chOff x="321276" y="2656785"/>
            <a:chExt cx="6491415" cy="30736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5C17A7D-9801-0FF7-F008-01E1723F9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276" y="2656785"/>
              <a:ext cx="6491415" cy="27101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CuadroTexto 7">
              <a:extLst>
                <a:ext uri="{FF2B5EF4-FFF2-40B4-BE49-F238E27FC236}">
                  <a16:creationId xmlns:a16="http://schemas.microsoft.com/office/drawing/2014/main" id="{46EABE16-4A3D-4F82-6359-96EBEDCA2190}"/>
                </a:ext>
              </a:extLst>
            </p:cNvPr>
            <p:cNvSpPr txBox="1"/>
            <p:nvPr/>
          </p:nvSpPr>
          <p:spPr>
            <a:xfrm>
              <a:off x="321276" y="5468794"/>
              <a:ext cx="649141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https://www.superannotate.com/blog/image-classification-basics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4925B4-8712-6B35-8BF8-FC1885BAA69A}"/>
              </a:ext>
            </a:extLst>
          </p:cNvPr>
          <p:cNvGrpSpPr/>
          <p:nvPr/>
        </p:nvGrpSpPr>
        <p:grpSpPr>
          <a:xfrm>
            <a:off x="7055168" y="2674531"/>
            <a:ext cx="4955600" cy="3026193"/>
            <a:chOff x="7055168" y="2674531"/>
            <a:chExt cx="4955600" cy="3026193"/>
          </a:xfrm>
        </p:grpSpPr>
        <p:pic>
          <p:nvPicPr>
            <p:cNvPr id="2052" name="Picture 4" descr="Classification vs regression explained via one example">
              <a:extLst>
                <a:ext uri="{FF2B5EF4-FFF2-40B4-BE49-F238E27FC236}">
                  <a16:creationId xmlns:a16="http://schemas.microsoft.com/office/drawing/2014/main" id="{FC2F94A4-20CF-E11A-D73C-1F5CCFCBE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124" y="2674531"/>
              <a:ext cx="4830644" cy="271723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CuadroTexto 7">
              <a:extLst>
                <a:ext uri="{FF2B5EF4-FFF2-40B4-BE49-F238E27FC236}">
                  <a16:creationId xmlns:a16="http://schemas.microsoft.com/office/drawing/2014/main" id="{B4CEF829-C6B9-9261-74BF-B71CA830A091}"/>
                </a:ext>
              </a:extLst>
            </p:cNvPr>
            <p:cNvSpPr txBox="1"/>
            <p:nvPr/>
          </p:nvSpPr>
          <p:spPr>
            <a:xfrm>
              <a:off x="7055168" y="5439114"/>
              <a:ext cx="25402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Créditos: </a:t>
              </a:r>
              <a:r>
                <a:rPr lang="es-CL" sz="1100" dirty="0" err="1">
                  <a:solidFill>
                    <a:schemeClr val="tx2">
                      <a:lumMod val="90000"/>
                    </a:schemeClr>
                  </a:solidFill>
                </a:rPr>
                <a:t>Ravish</a:t>
              </a:r>
              <a:r>
                <a:rPr lang="es-CL" sz="1100" dirty="0">
                  <a:solidFill>
                    <a:schemeClr val="tx2">
                      <a:lumMod val="90000"/>
                    </a:schemeClr>
                  </a:solidFill>
                </a:rPr>
                <a:t> Raj – </a:t>
              </a:r>
              <a:r>
                <a:rPr lang="es-CL" sz="1100" dirty="0" err="1">
                  <a:solidFill>
                    <a:schemeClr val="tx2">
                      <a:lumMod val="90000"/>
                    </a:schemeClr>
                  </a:solidFill>
                </a:rPr>
                <a:t>EnjoyAlgorithms</a:t>
              </a:r>
              <a:endParaRPr lang="es-CL" sz="1100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57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43EB9-BE1E-5ACE-790E-FF475C76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" y="1027128"/>
            <a:ext cx="12192000" cy="3327591"/>
          </a:xfrm>
        </p:spPr>
        <p:txBody>
          <a:bodyPr>
            <a:normAutofit/>
          </a:bodyPr>
          <a:lstStyle/>
          <a:p>
            <a:pPr algn="ctr"/>
            <a:r>
              <a:rPr lang="es-CL" dirty="0"/>
              <a:t>Actividad </a:t>
            </a:r>
            <a:r>
              <a:rPr lang="es-CL" dirty="0" err="1"/>
              <a:t>Rompehielo</a:t>
            </a:r>
            <a:r>
              <a:rPr lang="es-CL" dirty="0"/>
              <a:t>:</a:t>
            </a:r>
            <a:br>
              <a:rPr lang="es-CL" dirty="0"/>
            </a:br>
            <a:br>
              <a:rPr lang="es-CL" dirty="0"/>
            </a:br>
            <a:r>
              <a:rPr lang="es-CL" dirty="0"/>
              <a:t>Encuentra a tu Grupo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92C5E-828B-E361-0EFF-4B4510BF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9CB61-C005-4260-9AB2-055CFBF59037}" type="slidenum">
              <a:rPr lang="es-CL" smtClean="0"/>
              <a:t>9</a:t>
            </a:fld>
            <a:endParaRPr lang="es-CL"/>
          </a:p>
        </p:txBody>
      </p:sp>
      <p:pic>
        <p:nvPicPr>
          <p:cNvPr id="11" name="Picture 10" descr="A panda bear with a pencil and flowers&#10;&#10;Description automatically generated with medium confidence">
            <a:extLst>
              <a:ext uri="{FF2B5EF4-FFF2-40B4-BE49-F238E27FC236}">
                <a16:creationId xmlns:a16="http://schemas.microsoft.com/office/drawing/2014/main" id="{14DA6F12-18CF-A514-74FC-A6F664F08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40" b="85301" l="27788" r="73535">
                        <a14:foregroundMark x1="43289" y1="42984" x2="52993" y2="46192"/>
                        <a14:foregroundMark x1="52993" y1="46192" x2="61500" y2="52027"/>
                        <a14:foregroundMark x1="61500" y1="52027" x2="64146" y2="58664"/>
                        <a14:foregroundMark x1="64461" y1="54967" x2="65469" y2="55991"/>
                        <a14:foregroundMark x1="62886" y1="54254" x2="63138" y2="57149"/>
                        <a14:foregroundMark x1="62886" y1="54833" x2="66541" y2="55679"/>
                        <a14:foregroundMark x1="32136" y1="74165" x2="42911" y2="75323"/>
                        <a14:foregroundMark x1="42911" y1="75323" x2="54190" y2="81826"/>
                        <a14:foregroundMark x1="54190" y1="81826" x2="54379" y2="82138"/>
                        <a14:foregroundMark x1="54379" y1="85345" x2="50284" y2="85033"/>
                        <a14:foregroundMark x1="27788" y1="76125" x2="28481" y2="722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39299" r="21008" b="12180"/>
          <a:stretch/>
        </p:blipFill>
        <p:spPr>
          <a:xfrm>
            <a:off x="4709162" y="3449104"/>
            <a:ext cx="2633198" cy="3327592"/>
          </a:xfrm>
          <a:prstGeom prst="rect">
            <a:avLst/>
          </a:prstGeom>
        </p:spPr>
      </p:pic>
      <p:pic>
        <p:nvPicPr>
          <p:cNvPr id="13" name="Picture 12" descr="A cartoon of a pig&#10;&#10;Description automatically generated">
            <a:extLst>
              <a:ext uri="{FF2B5EF4-FFF2-40B4-BE49-F238E27FC236}">
                <a16:creationId xmlns:a16="http://schemas.microsoft.com/office/drawing/2014/main" id="{27CC1E59-0D85-8D90-E16C-2DE614D61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494" b="78842" l="21235" r="83617">
                        <a14:foregroundMark x1="24071" y1="54610" x2="23188" y2="64633"/>
                        <a14:foregroundMark x1="21424" y1="62673" x2="22432" y2="59154"/>
                        <a14:foregroundMark x1="37933" y1="59866" x2="36799" y2="58753"/>
                        <a14:foregroundMark x1="40580" y1="73229" x2="39256" y2="61514"/>
                        <a14:foregroundMark x1="37681" y1="62895" x2="49779" y2="59465"/>
                        <a14:foregroundMark x1="35728" y1="58040" x2="43478" y2="60713"/>
                        <a14:foregroundMark x1="48015" y1="55635" x2="47133" y2="55145"/>
                        <a14:foregroundMark x1="50536" y1="69087" x2="45999" y2="56793"/>
                        <a14:foregroundMark x1="45999" y1="56793" x2="45810" y2="56659"/>
                        <a14:foregroundMark x1="32262" y1="68241" x2="29301" y2="65880"/>
                        <a14:foregroundMark x1="47322" y1="78886" x2="55325" y2="72918"/>
                        <a14:foregroundMark x1="55325" y1="72918" x2="56081" y2="63519"/>
                        <a14:foregroundMark x1="56081" y1="63519" x2="59294" y2="58931"/>
                        <a14:foregroundMark x1="54190" y1="77060" x2="57845" y2="71047"/>
                        <a14:foregroundMark x1="50662" y1="78174" x2="56396" y2="77461"/>
                        <a14:foregroundMark x1="42596" y1="60802" x2="79718" y2="59189"/>
                        <a14:foregroundMark x1="80113" y1="58266" x2="75551" y2="57283"/>
                        <a14:foregroundMark x1="30183" y1="62272" x2="34594" y2="63697"/>
                        <a14:foregroundMark x1="60050" y1="42494" x2="61941" y2="43964"/>
                        <a14:backgroundMark x1="81348" y1="58040" x2="81790" y2="59376"/>
                        <a14:backgroundMark x1="80025" y1="59243" x2="80214" y2="57595"/>
                        <a14:backgroundMark x1="80466" y1="59154" x2="82672" y2="59243"/>
                        <a14:backgroundMark x1="79899" y1="58842" x2="83428" y2="59243"/>
                        <a14:backgroundMark x1="81222" y1="58129" x2="79773" y2="57817"/>
                        <a14:backgroundMark x1="79899" y1="59243" x2="79458" y2="57416"/>
                        <a14:backgroundMark x1="80340" y1="58040" x2="79206" y2="56882"/>
                        <a14:backgroundMark x1="79017" y1="57506" x2="80025" y2="575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89" t="40336" r="16626" b="17995"/>
          <a:stretch/>
        </p:blipFill>
        <p:spPr>
          <a:xfrm rot="21383316" flipH="1">
            <a:off x="222298" y="3564784"/>
            <a:ext cx="3121335" cy="2857686"/>
          </a:xfrm>
          <a:prstGeom prst="rect">
            <a:avLst/>
          </a:prstGeom>
        </p:spPr>
      </p:pic>
      <p:pic>
        <p:nvPicPr>
          <p:cNvPr id="15" name="Picture 14" descr="A cartoon cat with a pencil and flowers&#10;&#10;Description automatically generated with medium confidence">
            <a:extLst>
              <a:ext uri="{FF2B5EF4-FFF2-40B4-BE49-F238E27FC236}">
                <a16:creationId xmlns:a16="http://schemas.microsoft.com/office/drawing/2014/main" id="{2047C790-D27E-DE40-C7E9-4E5E516651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69" b="75323" l="16383" r="88028">
                        <a14:foregroundMark x1="22054" y1="63296" x2="20479" y2="67127"/>
                        <a14:foregroundMark x1="20353" y1="67706" x2="17832" y2="60713"/>
                        <a14:foregroundMark x1="16509" y1="63430" x2="16950" y2="66503"/>
                        <a14:foregroundMark x1="33144" y1="73452" x2="39509" y2="75323"/>
                        <a14:foregroundMark x1="18652" y1="65835" x2="25205" y2="64499"/>
                        <a14:foregroundMark x1="24071" y1="58085" x2="31695" y2="57283"/>
                        <a14:foregroundMark x1="27158" y1="59599" x2="29301" y2="57595"/>
                        <a14:foregroundMark x1="24449" y1="60624" x2="25583" y2="57283"/>
                        <a14:foregroundMark x1="33396" y1="60624" x2="32010" y2="58486"/>
                        <a14:foregroundMark x1="56774" y1="50067" x2="58664" y2="47082"/>
                        <a14:foregroundMark x1="58349" y1="49666" x2="58916" y2="52472"/>
                        <a14:foregroundMark x1="74543" y1="52472" x2="85255" y2="48552"/>
                        <a14:foregroundMark x1="85255" y1="48552" x2="88028" y2="45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31" t="43595" r="7077" b="22420"/>
          <a:stretch/>
        </p:blipFill>
        <p:spPr>
          <a:xfrm flipH="1">
            <a:off x="0" y="43917"/>
            <a:ext cx="3829480" cy="2330689"/>
          </a:xfrm>
          <a:prstGeom prst="rect">
            <a:avLst/>
          </a:prstGeom>
        </p:spPr>
      </p:pic>
      <p:pic>
        <p:nvPicPr>
          <p:cNvPr id="17" name="Picture 16" descr="A cartoon of a dog&#10;&#10;Description automatically generated">
            <a:extLst>
              <a:ext uri="{FF2B5EF4-FFF2-40B4-BE49-F238E27FC236}">
                <a16:creationId xmlns:a16="http://schemas.microsoft.com/office/drawing/2014/main" id="{DEACE28B-13F0-C886-B445-7D2C23498C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312" b="78263" l="20164" r="83806">
                        <a14:foregroundMark x1="26906" y1="48731" x2="22180" y2="55412"/>
                        <a14:foregroundMark x1="22180" y1="55412" x2="25331" y2="60000"/>
                        <a14:foregroundMark x1="34342" y1="77550" x2="36547" y2="78307"/>
                        <a14:foregroundMark x1="20164" y1="56882" x2="30813" y2="57550"/>
                        <a14:foregroundMark x1="30813" y1="57550" x2="26465" y2="52472"/>
                        <a14:foregroundMark x1="80718" y1="50601" x2="83806" y2="52873"/>
                        <a14:foregroundMark x1="40643" y1="55635" x2="38878" y2="58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35775" r="13223" b="18611"/>
          <a:stretch/>
        </p:blipFill>
        <p:spPr>
          <a:xfrm>
            <a:off x="8519974" y="3548795"/>
            <a:ext cx="3320715" cy="3128210"/>
          </a:xfrm>
          <a:prstGeom prst="rect">
            <a:avLst/>
          </a:prstGeom>
        </p:spPr>
      </p:pic>
      <p:pic>
        <p:nvPicPr>
          <p:cNvPr id="19" name="Picture 18" descr="A cartoon of a duck&#10;&#10;Description automatically generated with medium confidence">
            <a:extLst>
              <a:ext uri="{FF2B5EF4-FFF2-40B4-BE49-F238E27FC236}">
                <a16:creationId xmlns:a16="http://schemas.microsoft.com/office/drawing/2014/main" id="{BDB9FF32-98BF-1338-B7E4-7265A9353D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713" b="83207" l="25835" r="73220">
                        <a14:foregroundMark x1="25835" y1="55189" x2="36043" y2="55189"/>
                        <a14:foregroundMark x1="36043" y1="55189" x2="37681" y2="46414"/>
                        <a14:foregroundMark x1="55703" y1="55011" x2="55577" y2="62851"/>
                        <a14:foregroundMark x1="57152" y1="50958" x2="55261" y2="50780"/>
                        <a14:foregroundMark x1="65343" y1="54388" x2="55577" y2="53764"/>
                        <a14:foregroundMark x1="39635" y1="45479" x2="45621" y2="48285"/>
                        <a14:foregroundMark x1="47385" y1="47261" x2="39887" y2="44232"/>
                        <a14:foregroundMark x1="33333" y1="45390" x2="41702" y2="43389"/>
                        <a14:foregroundMark x1="31002" y1="45880" x2="41969" y2="43415"/>
                        <a14:foregroundMark x1="47554" y1="44063" x2="51481" y2="44454"/>
                        <a14:foregroundMark x1="42974" y1="43608" x2="46080" y2="43917"/>
                        <a14:foregroundMark x1="47196" y1="79198" x2="57908" y2="80891"/>
                        <a14:foregroundMark x1="57908" y1="80891" x2="59672" y2="78976"/>
                        <a14:foregroundMark x1="71897" y1="51581" x2="73220" y2="63875"/>
                        <a14:foregroundMark x1="53056" y1="81871" x2="56144" y2="83207"/>
                        <a14:backgroundMark x1="46629" y1="43296" x2="58916" y2="43029"/>
                        <a14:backgroundMark x1="58916" y1="43029" x2="61374" y2="43430"/>
                        <a14:backgroundMark x1="57278" y1="44232" x2="57278" y2="44232"/>
                        <a14:backgroundMark x1="62256" y1="44143" x2="65028" y2="43207"/>
                        <a14:backgroundMark x1="57152" y1="44677" x2="55388" y2="43430"/>
                        <a14:backgroundMark x1="56585" y1="44053" x2="40202" y2="42494"/>
                        <a14:backgroundMark x1="59483" y1="43118" x2="67549" y2="43831"/>
                        <a14:backgroundMark x1="66982" y1="43608" x2="64020" y2="42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35875" r="22866" b="15603"/>
          <a:stretch/>
        </p:blipFill>
        <p:spPr>
          <a:xfrm>
            <a:off x="9371947" y="-62922"/>
            <a:ext cx="2633197" cy="332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459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">
      <a:dk1>
        <a:sysClr val="windowText" lastClr="000000"/>
      </a:dk1>
      <a:lt1>
        <a:srgbClr val="D1D1D1"/>
      </a:lt1>
      <a:dk2>
        <a:srgbClr val="0E2841"/>
      </a:dk2>
      <a:lt2>
        <a:srgbClr val="E8E8E8"/>
      </a:lt2>
      <a:accent1>
        <a:srgbClr val="0000FF"/>
      </a:accent1>
      <a:accent2>
        <a:srgbClr val="F29132"/>
      </a:accent2>
      <a:accent3>
        <a:srgbClr val="00FF00"/>
      </a:accent3>
      <a:accent4>
        <a:srgbClr val="0F9ED5"/>
      </a:accent4>
      <a:accent5>
        <a:srgbClr val="A02B93"/>
      </a:accent5>
      <a:accent6>
        <a:srgbClr val="4EA72E"/>
      </a:accent6>
      <a:hlink>
        <a:srgbClr val="92D050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453</Words>
  <Application>Microsoft Office PowerPoint</Application>
  <PresentationFormat>Widescreen</PresentationFormat>
  <Paragraphs>86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Tema de Office</vt:lpstr>
      <vt:lpstr>PDF</vt:lpstr>
      <vt:lpstr>Python en Acción: Presentación del Curso</vt:lpstr>
      <vt:lpstr>¿Quién soy?</vt:lpstr>
      <vt:lpstr>¿Quién soy?</vt:lpstr>
      <vt:lpstr>Preguntas para ustedes:</vt:lpstr>
      <vt:lpstr>¿Qué veremos durante el curso?</vt:lpstr>
      <vt:lpstr>¿Qué veremos durante el curso?</vt:lpstr>
      <vt:lpstr>¿Qué veremos durante el curso?</vt:lpstr>
      <vt:lpstr>¿Qué veremos durante el curso?</vt:lpstr>
      <vt:lpstr>Actividad Rompehielo:  Encuentra a tu Grupo</vt:lpstr>
      <vt:lpstr>Conociéndonos (15 minutos)</vt:lpstr>
      <vt:lpstr>Decálogo Estudiantil</vt:lpstr>
      <vt:lpstr>Flujograma para Estudiantes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Moisés Lenin Silva Cartes (alejandro.silva)</dc:creator>
  <cp:lastModifiedBy>Alejandro Moisés Lenin Silva Cartes (alejandro.silva)</cp:lastModifiedBy>
  <cp:revision>31</cp:revision>
  <dcterms:created xsi:type="dcterms:W3CDTF">2024-08-07T23:02:36Z</dcterms:created>
  <dcterms:modified xsi:type="dcterms:W3CDTF">2024-08-10T04:50:49Z</dcterms:modified>
</cp:coreProperties>
</file>